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51E30E-C07D-47EB-B52A-778341DB6323}" type="doc">
      <dgm:prSet loTypeId="urn:microsoft.com/office/officeart/2005/8/layout/hierarchy2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A77CA27-C98E-42B7-8B9F-A7432187E881}">
      <dgm:prSet/>
      <dgm:spPr>
        <a:solidFill>
          <a:schemeClr val="accent2"/>
        </a:solidFill>
      </dgm:spPr>
      <dgm:t>
        <a:bodyPr/>
        <a:lstStyle/>
        <a:p>
          <a:r>
            <a:rPr lang="en-US" dirty="0"/>
            <a:t>Even with such a process there are still </a:t>
          </a:r>
          <a:r>
            <a:rPr lang="en-US" dirty="0" err="1"/>
            <a:t>TrOCs</a:t>
          </a:r>
          <a:endParaRPr lang="en-US" dirty="0"/>
        </a:p>
      </dgm:t>
    </dgm:pt>
    <dgm:pt modelId="{B30C9B3D-D8F6-4D75-AF35-BE463B46F9D2}" type="parTrans" cxnId="{DD6FBE2B-8F95-447C-B860-F1AE2B427727}">
      <dgm:prSet/>
      <dgm:spPr/>
      <dgm:t>
        <a:bodyPr/>
        <a:lstStyle/>
        <a:p>
          <a:endParaRPr lang="en-US"/>
        </a:p>
      </dgm:t>
    </dgm:pt>
    <dgm:pt modelId="{8661DACA-6E53-4114-83CB-8877314475DD}" type="sibTrans" cxnId="{DD6FBE2B-8F95-447C-B860-F1AE2B427727}">
      <dgm:prSet/>
      <dgm:spPr/>
      <dgm:t>
        <a:bodyPr/>
        <a:lstStyle/>
        <a:p>
          <a:endParaRPr lang="en-US"/>
        </a:p>
      </dgm:t>
    </dgm:pt>
    <dgm:pt modelId="{856E7BA4-B969-4E00-B745-BD971E4CB22C}">
      <dgm:prSet/>
      <dgm:spPr>
        <a:solidFill>
          <a:schemeClr val="accent2"/>
        </a:solidFill>
      </dgm:spPr>
      <dgm:t>
        <a:bodyPr/>
        <a:lstStyle/>
        <a:p>
          <a:r>
            <a:rPr lang="en-US"/>
            <a:t>Examples:</a:t>
          </a:r>
        </a:p>
      </dgm:t>
    </dgm:pt>
    <dgm:pt modelId="{7CE2AA19-2E51-4807-9FFB-D888C2254EEB}" type="parTrans" cxnId="{4656AB3F-A7DC-4B91-9DF8-294A781CC15E}">
      <dgm:prSet/>
      <dgm:spPr/>
      <dgm:t>
        <a:bodyPr/>
        <a:lstStyle/>
        <a:p>
          <a:endParaRPr lang="en-US"/>
        </a:p>
      </dgm:t>
    </dgm:pt>
    <dgm:pt modelId="{051A9682-93E6-4F73-8D7F-F7AF58BE0A0F}" type="sibTrans" cxnId="{4656AB3F-A7DC-4B91-9DF8-294A781CC15E}">
      <dgm:prSet/>
      <dgm:spPr/>
      <dgm:t>
        <a:bodyPr/>
        <a:lstStyle/>
        <a:p>
          <a:endParaRPr lang="en-US"/>
        </a:p>
      </dgm:t>
    </dgm:pt>
    <dgm:pt modelId="{69D0FCF4-57C6-46FA-9DEC-C7EC471BD28C}">
      <dgm:prSet/>
      <dgm:spPr/>
      <dgm:t>
        <a:bodyPr/>
        <a:lstStyle/>
        <a:p>
          <a:r>
            <a:rPr lang="en-US"/>
            <a:t>Carbamezapine</a:t>
          </a:r>
        </a:p>
      </dgm:t>
    </dgm:pt>
    <dgm:pt modelId="{98623B41-5241-4A76-A268-3A8D1F9A953D}" type="parTrans" cxnId="{6F4E8FDE-D3CA-46B3-B3E9-9B4BFF4DF3DE}">
      <dgm:prSet/>
      <dgm:spPr/>
      <dgm:t>
        <a:bodyPr/>
        <a:lstStyle/>
        <a:p>
          <a:endParaRPr lang="en-US"/>
        </a:p>
      </dgm:t>
    </dgm:pt>
    <dgm:pt modelId="{1D9D73F3-B054-4E8B-B417-C388E8DEBCFA}" type="sibTrans" cxnId="{6F4E8FDE-D3CA-46B3-B3E9-9B4BFF4DF3DE}">
      <dgm:prSet/>
      <dgm:spPr/>
      <dgm:t>
        <a:bodyPr/>
        <a:lstStyle/>
        <a:p>
          <a:endParaRPr lang="en-US"/>
        </a:p>
      </dgm:t>
    </dgm:pt>
    <dgm:pt modelId="{8574A40B-C0BD-4A90-A7E8-BEC75BB6AE6E}">
      <dgm:prSet/>
      <dgm:spPr/>
      <dgm:t>
        <a:bodyPr/>
        <a:lstStyle/>
        <a:p>
          <a:r>
            <a:rPr lang="en-US" dirty="0"/>
            <a:t>Testosterone</a:t>
          </a:r>
        </a:p>
      </dgm:t>
    </dgm:pt>
    <dgm:pt modelId="{4990819F-183B-4709-AC5A-D4FFF6D0B982}" type="parTrans" cxnId="{521B918B-E944-46A0-AE22-2FF107D678E5}">
      <dgm:prSet/>
      <dgm:spPr/>
      <dgm:t>
        <a:bodyPr/>
        <a:lstStyle/>
        <a:p>
          <a:endParaRPr lang="en-US"/>
        </a:p>
      </dgm:t>
    </dgm:pt>
    <dgm:pt modelId="{A07E029D-22C0-403D-BBAA-B12200E300CE}" type="sibTrans" cxnId="{521B918B-E944-46A0-AE22-2FF107D678E5}">
      <dgm:prSet/>
      <dgm:spPr/>
      <dgm:t>
        <a:bodyPr/>
        <a:lstStyle/>
        <a:p>
          <a:endParaRPr lang="en-US"/>
        </a:p>
      </dgm:t>
    </dgm:pt>
    <dgm:pt modelId="{AFF24C29-D5D1-4B23-9165-4FD7DE38529C}">
      <dgm:prSet/>
      <dgm:spPr/>
      <dgm:t>
        <a:bodyPr/>
        <a:lstStyle/>
        <a:p>
          <a:r>
            <a:rPr lang="en-US"/>
            <a:t>Iohexol</a:t>
          </a:r>
        </a:p>
      </dgm:t>
    </dgm:pt>
    <dgm:pt modelId="{4A537CEB-77BD-4D6C-8719-0BA67F484D34}" type="parTrans" cxnId="{D659812C-49F6-4A7C-8BFF-AC3DF7672816}">
      <dgm:prSet/>
      <dgm:spPr/>
      <dgm:t>
        <a:bodyPr/>
        <a:lstStyle/>
        <a:p>
          <a:endParaRPr lang="en-US"/>
        </a:p>
      </dgm:t>
    </dgm:pt>
    <dgm:pt modelId="{FB5CDB2D-CFF7-4385-9F17-162B6B95D96F}" type="sibTrans" cxnId="{D659812C-49F6-4A7C-8BFF-AC3DF7672816}">
      <dgm:prSet/>
      <dgm:spPr/>
      <dgm:t>
        <a:bodyPr/>
        <a:lstStyle/>
        <a:p>
          <a:endParaRPr lang="en-US"/>
        </a:p>
      </dgm:t>
    </dgm:pt>
    <dgm:pt modelId="{75E6A83E-A249-4BE9-9AFE-773ADCD37655}">
      <dgm:prSet/>
      <dgm:spPr>
        <a:solidFill>
          <a:schemeClr val="accent2"/>
        </a:solidFill>
      </dgm:spPr>
      <dgm:t>
        <a:bodyPr/>
        <a:lstStyle/>
        <a:p>
          <a:r>
            <a:rPr lang="en-US" dirty="0"/>
            <a:t>The long lasting effects of </a:t>
          </a:r>
          <a:r>
            <a:rPr lang="en-US" dirty="0" err="1"/>
            <a:t>TrOCs</a:t>
          </a:r>
          <a:r>
            <a:rPr lang="en-US" dirty="0"/>
            <a:t> are largely unknown </a:t>
          </a:r>
        </a:p>
      </dgm:t>
    </dgm:pt>
    <dgm:pt modelId="{D99E244D-DC5B-4569-9B19-CBBC595F3FEB}" type="parTrans" cxnId="{4268B98C-114B-4678-BB02-5E996AEBD081}">
      <dgm:prSet/>
      <dgm:spPr/>
      <dgm:t>
        <a:bodyPr/>
        <a:lstStyle/>
        <a:p>
          <a:endParaRPr lang="en-US"/>
        </a:p>
      </dgm:t>
    </dgm:pt>
    <dgm:pt modelId="{DA1C68FB-F3B2-492C-A396-E1B6684612AA}" type="sibTrans" cxnId="{4268B98C-114B-4678-BB02-5E996AEBD081}">
      <dgm:prSet/>
      <dgm:spPr/>
      <dgm:t>
        <a:bodyPr/>
        <a:lstStyle/>
        <a:p>
          <a:endParaRPr lang="en-US"/>
        </a:p>
      </dgm:t>
    </dgm:pt>
    <dgm:pt modelId="{B8DC5A46-4A62-4A86-A2D3-F4EDC74AB908}">
      <dgm:prSet/>
      <dgm:spPr>
        <a:solidFill>
          <a:schemeClr val="accent2"/>
        </a:solidFill>
      </dgm:spPr>
      <dgm:t>
        <a:bodyPr/>
        <a:lstStyle/>
        <a:p>
          <a:r>
            <a:rPr lang="en-US" dirty="0"/>
            <a:t>Neutralization of </a:t>
          </a:r>
          <a:r>
            <a:rPr lang="en-US" dirty="0" err="1"/>
            <a:t>TrOCs</a:t>
          </a:r>
          <a:r>
            <a:rPr lang="en-US" dirty="0"/>
            <a:t> are still sought after</a:t>
          </a:r>
        </a:p>
      </dgm:t>
    </dgm:pt>
    <dgm:pt modelId="{8BEC2B60-79C9-496F-BB79-8434216E99A8}" type="parTrans" cxnId="{8D1BABDD-C4DB-4D1A-BA97-3D2F760968D8}">
      <dgm:prSet/>
      <dgm:spPr/>
      <dgm:t>
        <a:bodyPr/>
        <a:lstStyle/>
        <a:p>
          <a:endParaRPr lang="en-US"/>
        </a:p>
      </dgm:t>
    </dgm:pt>
    <dgm:pt modelId="{DC85F1F4-F137-428E-ACE9-1E7B9398BD88}" type="sibTrans" cxnId="{8D1BABDD-C4DB-4D1A-BA97-3D2F760968D8}">
      <dgm:prSet/>
      <dgm:spPr/>
      <dgm:t>
        <a:bodyPr/>
        <a:lstStyle/>
        <a:p>
          <a:endParaRPr lang="en-US"/>
        </a:p>
      </dgm:t>
    </dgm:pt>
    <dgm:pt modelId="{FA2326DD-C24C-480A-B386-56DCC460E776}" type="pres">
      <dgm:prSet presAssocID="{8951E30E-C07D-47EB-B52A-778341DB632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902ED93-27C8-441F-9D69-7FA5030B1DF9}" type="pres">
      <dgm:prSet presAssocID="{0A77CA27-C98E-42B7-8B9F-A7432187E881}" presName="root1" presStyleCnt="0"/>
      <dgm:spPr/>
    </dgm:pt>
    <dgm:pt modelId="{6207706B-56AA-4E24-9C81-09C5E0D853B3}" type="pres">
      <dgm:prSet presAssocID="{0A77CA27-C98E-42B7-8B9F-A7432187E881}" presName="LevelOneTextNode" presStyleLbl="node0" presStyleIdx="0" presStyleCnt="4">
        <dgm:presLayoutVars>
          <dgm:chPref val="3"/>
        </dgm:presLayoutVars>
      </dgm:prSet>
      <dgm:spPr/>
    </dgm:pt>
    <dgm:pt modelId="{A02EAC4D-CD35-4938-9B04-C140E63B04AA}" type="pres">
      <dgm:prSet presAssocID="{0A77CA27-C98E-42B7-8B9F-A7432187E881}" presName="level2hierChild" presStyleCnt="0"/>
      <dgm:spPr/>
    </dgm:pt>
    <dgm:pt modelId="{5A7411F6-47E6-4F0E-9BFF-9C9490E0DC22}" type="pres">
      <dgm:prSet presAssocID="{856E7BA4-B969-4E00-B745-BD971E4CB22C}" presName="root1" presStyleCnt="0"/>
      <dgm:spPr/>
    </dgm:pt>
    <dgm:pt modelId="{4C2ADF96-8C94-4960-A62E-1DDF4022F3D3}" type="pres">
      <dgm:prSet presAssocID="{856E7BA4-B969-4E00-B745-BD971E4CB22C}" presName="LevelOneTextNode" presStyleLbl="node0" presStyleIdx="1" presStyleCnt="4">
        <dgm:presLayoutVars>
          <dgm:chPref val="3"/>
        </dgm:presLayoutVars>
      </dgm:prSet>
      <dgm:spPr/>
    </dgm:pt>
    <dgm:pt modelId="{493B135B-3BA6-4D2F-9BBC-FC4FFF7FD95B}" type="pres">
      <dgm:prSet presAssocID="{856E7BA4-B969-4E00-B745-BD971E4CB22C}" presName="level2hierChild" presStyleCnt="0"/>
      <dgm:spPr/>
    </dgm:pt>
    <dgm:pt modelId="{B9F32501-3F79-42ED-95D2-9B8BB5A2266A}" type="pres">
      <dgm:prSet presAssocID="{98623B41-5241-4A76-A268-3A8D1F9A953D}" presName="conn2-1" presStyleLbl="parChTrans1D2" presStyleIdx="0" presStyleCnt="3"/>
      <dgm:spPr/>
    </dgm:pt>
    <dgm:pt modelId="{4103EBB4-C94F-4A03-8150-C00403621D56}" type="pres">
      <dgm:prSet presAssocID="{98623B41-5241-4A76-A268-3A8D1F9A953D}" presName="connTx" presStyleLbl="parChTrans1D2" presStyleIdx="0" presStyleCnt="3"/>
      <dgm:spPr/>
    </dgm:pt>
    <dgm:pt modelId="{A119EFC4-B411-4371-88AF-79C991AB1E37}" type="pres">
      <dgm:prSet presAssocID="{69D0FCF4-57C6-46FA-9DEC-C7EC471BD28C}" presName="root2" presStyleCnt="0"/>
      <dgm:spPr/>
    </dgm:pt>
    <dgm:pt modelId="{646470FC-55A8-4109-9D52-82B15EEA544A}" type="pres">
      <dgm:prSet presAssocID="{69D0FCF4-57C6-46FA-9DEC-C7EC471BD28C}" presName="LevelTwoTextNode" presStyleLbl="node2" presStyleIdx="0" presStyleCnt="3">
        <dgm:presLayoutVars>
          <dgm:chPref val="3"/>
        </dgm:presLayoutVars>
      </dgm:prSet>
      <dgm:spPr/>
    </dgm:pt>
    <dgm:pt modelId="{C4AD7785-FE0C-4155-9DF2-7CD3782CED88}" type="pres">
      <dgm:prSet presAssocID="{69D0FCF4-57C6-46FA-9DEC-C7EC471BD28C}" presName="level3hierChild" presStyleCnt="0"/>
      <dgm:spPr/>
    </dgm:pt>
    <dgm:pt modelId="{F10135D5-3818-4C96-9466-66B8E388AE13}" type="pres">
      <dgm:prSet presAssocID="{4990819F-183B-4709-AC5A-D4FFF6D0B982}" presName="conn2-1" presStyleLbl="parChTrans1D2" presStyleIdx="1" presStyleCnt="3"/>
      <dgm:spPr/>
    </dgm:pt>
    <dgm:pt modelId="{18CEFC5C-CD2A-4319-87BF-3B30B21BA857}" type="pres">
      <dgm:prSet presAssocID="{4990819F-183B-4709-AC5A-D4FFF6D0B982}" presName="connTx" presStyleLbl="parChTrans1D2" presStyleIdx="1" presStyleCnt="3"/>
      <dgm:spPr/>
    </dgm:pt>
    <dgm:pt modelId="{3973C7F6-5524-4449-8795-4E5957FE8F11}" type="pres">
      <dgm:prSet presAssocID="{8574A40B-C0BD-4A90-A7E8-BEC75BB6AE6E}" presName="root2" presStyleCnt="0"/>
      <dgm:spPr/>
    </dgm:pt>
    <dgm:pt modelId="{94FAF0EF-EB1F-4D89-86F0-1A91F45B7480}" type="pres">
      <dgm:prSet presAssocID="{8574A40B-C0BD-4A90-A7E8-BEC75BB6AE6E}" presName="LevelTwoTextNode" presStyleLbl="node2" presStyleIdx="1" presStyleCnt="3">
        <dgm:presLayoutVars>
          <dgm:chPref val="3"/>
        </dgm:presLayoutVars>
      </dgm:prSet>
      <dgm:spPr/>
    </dgm:pt>
    <dgm:pt modelId="{48BDB5E0-D50F-4AF4-A9C6-4970F1BB277E}" type="pres">
      <dgm:prSet presAssocID="{8574A40B-C0BD-4A90-A7E8-BEC75BB6AE6E}" presName="level3hierChild" presStyleCnt="0"/>
      <dgm:spPr/>
    </dgm:pt>
    <dgm:pt modelId="{447F3C3A-9B3B-470B-A782-4B0F613EFA05}" type="pres">
      <dgm:prSet presAssocID="{4A537CEB-77BD-4D6C-8719-0BA67F484D34}" presName="conn2-1" presStyleLbl="parChTrans1D2" presStyleIdx="2" presStyleCnt="3"/>
      <dgm:spPr/>
    </dgm:pt>
    <dgm:pt modelId="{D690EE52-04BC-49CB-A244-CFC9F8AFF9B8}" type="pres">
      <dgm:prSet presAssocID="{4A537CEB-77BD-4D6C-8719-0BA67F484D34}" presName="connTx" presStyleLbl="parChTrans1D2" presStyleIdx="2" presStyleCnt="3"/>
      <dgm:spPr/>
    </dgm:pt>
    <dgm:pt modelId="{183DDD3E-B984-47BE-8F70-35565B6CA59F}" type="pres">
      <dgm:prSet presAssocID="{AFF24C29-D5D1-4B23-9165-4FD7DE38529C}" presName="root2" presStyleCnt="0"/>
      <dgm:spPr/>
    </dgm:pt>
    <dgm:pt modelId="{88F4C1B4-6297-4845-B532-C2A1611CAF44}" type="pres">
      <dgm:prSet presAssocID="{AFF24C29-D5D1-4B23-9165-4FD7DE38529C}" presName="LevelTwoTextNode" presStyleLbl="node2" presStyleIdx="2" presStyleCnt="3">
        <dgm:presLayoutVars>
          <dgm:chPref val="3"/>
        </dgm:presLayoutVars>
      </dgm:prSet>
      <dgm:spPr/>
    </dgm:pt>
    <dgm:pt modelId="{F01F4CD5-677B-470E-A434-A37629673125}" type="pres">
      <dgm:prSet presAssocID="{AFF24C29-D5D1-4B23-9165-4FD7DE38529C}" presName="level3hierChild" presStyleCnt="0"/>
      <dgm:spPr/>
    </dgm:pt>
    <dgm:pt modelId="{47DBFD07-8B26-4653-A097-FF89269FF7A7}" type="pres">
      <dgm:prSet presAssocID="{75E6A83E-A249-4BE9-9AFE-773ADCD37655}" presName="root1" presStyleCnt="0"/>
      <dgm:spPr/>
    </dgm:pt>
    <dgm:pt modelId="{EBCF0BC7-1CC3-4225-B5B2-8DDF3FD7A611}" type="pres">
      <dgm:prSet presAssocID="{75E6A83E-A249-4BE9-9AFE-773ADCD37655}" presName="LevelOneTextNode" presStyleLbl="node0" presStyleIdx="2" presStyleCnt="4">
        <dgm:presLayoutVars>
          <dgm:chPref val="3"/>
        </dgm:presLayoutVars>
      </dgm:prSet>
      <dgm:spPr/>
    </dgm:pt>
    <dgm:pt modelId="{98F26EB4-5911-4A6F-A9AA-90C3F942828C}" type="pres">
      <dgm:prSet presAssocID="{75E6A83E-A249-4BE9-9AFE-773ADCD37655}" presName="level2hierChild" presStyleCnt="0"/>
      <dgm:spPr/>
    </dgm:pt>
    <dgm:pt modelId="{E5F83E09-B574-4C17-B88E-259FF1C20F37}" type="pres">
      <dgm:prSet presAssocID="{B8DC5A46-4A62-4A86-A2D3-F4EDC74AB908}" presName="root1" presStyleCnt="0"/>
      <dgm:spPr/>
    </dgm:pt>
    <dgm:pt modelId="{F7592B51-0732-461A-9871-467E81DD3214}" type="pres">
      <dgm:prSet presAssocID="{B8DC5A46-4A62-4A86-A2D3-F4EDC74AB908}" presName="LevelOneTextNode" presStyleLbl="node0" presStyleIdx="3" presStyleCnt="4">
        <dgm:presLayoutVars>
          <dgm:chPref val="3"/>
        </dgm:presLayoutVars>
      </dgm:prSet>
      <dgm:spPr/>
    </dgm:pt>
    <dgm:pt modelId="{721E254D-0144-4DEE-8864-B08006CE44FB}" type="pres">
      <dgm:prSet presAssocID="{B8DC5A46-4A62-4A86-A2D3-F4EDC74AB908}" presName="level2hierChild" presStyleCnt="0"/>
      <dgm:spPr/>
    </dgm:pt>
  </dgm:ptLst>
  <dgm:cxnLst>
    <dgm:cxn modelId="{AA53EF09-B4F4-4042-A0F7-A4EB0F4F47D2}" type="presOf" srcId="{4990819F-183B-4709-AC5A-D4FFF6D0B982}" destId="{18CEFC5C-CD2A-4319-87BF-3B30B21BA857}" srcOrd="1" destOrd="0" presId="urn:microsoft.com/office/officeart/2005/8/layout/hierarchy2"/>
    <dgm:cxn modelId="{E9BCF01D-BFCB-4F97-AC4B-78CDDA59FAC2}" type="presOf" srcId="{75E6A83E-A249-4BE9-9AFE-773ADCD37655}" destId="{EBCF0BC7-1CC3-4225-B5B2-8DDF3FD7A611}" srcOrd="0" destOrd="0" presId="urn:microsoft.com/office/officeart/2005/8/layout/hierarchy2"/>
    <dgm:cxn modelId="{1113D525-1D49-464F-A779-5949EAB57D50}" type="presOf" srcId="{856E7BA4-B969-4E00-B745-BD971E4CB22C}" destId="{4C2ADF96-8C94-4960-A62E-1DDF4022F3D3}" srcOrd="0" destOrd="0" presId="urn:microsoft.com/office/officeart/2005/8/layout/hierarchy2"/>
    <dgm:cxn modelId="{C7834127-2A2C-442C-AB36-5967AC7C9614}" type="presOf" srcId="{8574A40B-C0BD-4A90-A7E8-BEC75BB6AE6E}" destId="{94FAF0EF-EB1F-4D89-86F0-1A91F45B7480}" srcOrd="0" destOrd="0" presId="urn:microsoft.com/office/officeart/2005/8/layout/hierarchy2"/>
    <dgm:cxn modelId="{DD6FBE2B-8F95-447C-B860-F1AE2B427727}" srcId="{8951E30E-C07D-47EB-B52A-778341DB6323}" destId="{0A77CA27-C98E-42B7-8B9F-A7432187E881}" srcOrd="0" destOrd="0" parTransId="{B30C9B3D-D8F6-4D75-AF35-BE463B46F9D2}" sibTransId="{8661DACA-6E53-4114-83CB-8877314475DD}"/>
    <dgm:cxn modelId="{D659812C-49F6-4A7C-8BFF-AC3DF7672816}" srcId="{856E7BA4-B969-4E00-B745-BD971E4CB22C}" destId="{AFF24C29-D5D1-4B23-9165-4FD7DE38529C}" srcOrd="2" destOrd="0" parTransId="{4A537CEB-77BD-4D6C-8719-0BA67F484D34}" sibTransId="{FB5CDB2D-CFF7-4385-9F17-162B6B95D96F}"/>
    <dgm:cxn modelId="{4656AB3F-A7DC-4B91-9DF8-294A781CC15E}" srcId="{8951E30E-C07D-47EB-B52A-778341DB6323}" destId="{856E7BA4-B969-4E00-B745-BD971E4CB22C}" srcOrd="1" destOrd="0" parTransId="{7CE2AA19-2E51-4807-9FFB-D888C2254EEB}" sibTransId="{051A9682-93E6-4F73-8D7F-F7AF58BE0A0F}"/>
    <dgm:cxn modelId="{93DC2668-018A-4BDB-BBB6-02A1BDFCB3EC}" type="presOf" srcId="{98623B41-5241-4A76-A268-3A8D1F9A953D}" destId="{4103EBB4-C94F-4A03-8150-C00403621D56}" srcOrd="1" destOrd="0" presId="urn:microsoft.com/office/officeart/2005/8/layout/hierarchy2"/>
    <dgm:cxn modelId="{F21A3C72-76F5-4EB7-A59B-DBB8B757B80A}" type="presOf" srcId="{8951E30E-C07D-47EB-B52A-778341DB6323}" destId="{FA2326DD-C24C-480A-B386-56DCC460E776}" srcOrd="0" destOrd="0" presId="urn:microsoft.com/office/officeart/2005/8/layout/hierarchy2"/>
    <dgm:cxn modelId="{6474E256-18B9-4397-B1F0-DD4AECADD82B}" type="presOf" srcId="{4A537CEB-77BD-4D6C-8719-0BA67F484D34}" destId="{447F3C3A-9B3B-470B-A782-4B0F613EFA05}" srcOrd="0" destOrd="0" presId="urn:microsoft.com/office/officeart/2005/8/layout/hierarchy2"/>
    <dgm:cxn modelId="{521B918B-E944-46A0-AE22-2FF107D678E5}" srcId="{856E7BA4-B969-4E00-B745-BD971E4CB22C}" destId="{8574A40B-C0BD-4A90-A7E8-BEC75BB6AE6E}" srcOrd="1" destOrd="0" parTransId="{4990819F-183B-4709-AC5A-D4FFF6D0B982}" sibTransId="{A07E029D-22C0-403D-BBAA-B12200E300CE}"/>
    <dgm:cxn modelId="{4268B98C-114B-4678-BB02-5E996AEBD081}" srcId="{8951E30E-C07D-47EB-B52A-778341DB6323}" destId="{75E6A83E-A249-4BE9-9AFE-773ADCD37655}" srcOrd="2" destOrd="0" parTransId="{D99E244D-DC5B-4569-9B19-CBBC595F3FEB}" sibTransId="{DA1C68FB-F3B2-492C-A396-E1B6684612AA}"/>
    <dgm:cxn modelId="{04226A91-A092-4C80-AE5C-94733DF0235E}" type="presOf" srcId="{AFF24C29-D5D1-4B23-9165-4FD7DE38529C}" destId="{88F4C1B4-6297-4845-B532-C2A1611CAF44}" srcOrd="0" destOrd="0" presId="urn:microsoft.com/office/officeart/2005/8/layout/hierarchy2"/>
    <dgm:cxn modelId="{C4FDC9A8-CE2A-4DA5-A1E6-C63F65CAF2E6}" type="presOf" srcId="{B8DC5A46-4A62-4A86-A2D3-F4EDC74AB908}" destId="{F7592B51-0732-461A-9871-467E81DD3214}" srcOrd="0" destOrd="0" presId="urn:microsoft.com/office/officeart/2005/8/layout/hierarchy2"/>
    <dgm:cxn modelId="{954C0AC1-7AED-4803-AE55-C91A05E72902}" type="presOf" srcId="{98623B41-5241-4A76-A268-3A8D1F9A953D}" destId="{B9F32501-3F79-42ED-95D2-9B8BB5A2266A}" srcOrd="0" destOrd="0" presId="urn:microsoft.com/office/officeart/2005/8/layout/hierarchy2"/>
    <dgm:cxn modelId="{A9E250D9-F7B5-456B-B233-EA13C0739E0A}" type="presOf" srcId="{4A537CEB-77BD-4D6C-8719-0BA67F484D34}" destId="{D690EE52-04BC-49CB-A244-CFC9F8AFF9B8}" srcOrd="1" destOrd="0" presId="urn:microsoft.com/office/officeart/2005/8/layout/hierarchy2"/>
    <dgm:cxn modelId="{D3FAECD9-7FD1-4A50-9CAD-597B7C13ECF1}" type="presOf" srcId="{4990819F-183B-4709-AC5A-D4FFF6D0B982}" destId="{F10135D5-3818-4C96-9466-66B8E388AE13}" srcOrd="0" destOrd="0" presId="urn:microsoft.com/office/officeart/2005/8/layout/hierarchy2"/>
    <dgm:cxn modelId="{8D1BABDD-C4DB-4D1A-BA97-3D2F760968D8}" srcId="{8951E30E-C07D-47EB-B52A-778341DB6323}" destId="{B8DC5A46-4A62-4A86-A2D3-F4EDC74AB908}" srcOrd="3" destOrd="0" parTransId="{8BEC2B60-79C9-496F-BB79-8434216E99A8}" sibTransId="{DC85F1F4-F137-428E-ACE9-1E7B9398BD88}"/>
    <dgm:cxn modelId="{6F4E8FDE-D3CA-46B3-B3E9-9B4BFF4DF3DE}" srcId="{856E7BA4-B969-4E00-B745-BD971E4CB22C}" destId="{69D0FCF4-57C6-46FA-9DEC-C7EC471BD28C}" srcOrd="0" destOrd="0" parTransId="{98623B41-5241-4A76-A268-3A8D1F9A953D}" sibTransId="{1D9D73F3-B054-4E8B-B417-C388E8DEBCFA}"/>
    <dgm:cxn modelId="{7D9FE0E2-E9B4-4BAE-BB82-3101E000A9FC}" type="presOf" srcId="{69D0FCF4-57C6-46FA-9DEC-C7EC471BD28C}" destId="{646470FC-55A8-4109-9D52-82B15EEA544A}" srcOrd="0" destOrd="0" presId="urn:microsoft.com/office/officeart/2005/8/layout/hierarchy2"/>
    <dgm:cxn modelId="{1243A5F9-6C46-4756-A35E-A482917630B5}" type="presOf" srcId="{0A77CA27-C98E-42B7-8B9F-A7432187E881}" destId="{6207706B-56AA-4E24-9C81-09C5E0D853B3}" srcOrd="0" destOrd="0" presId="urn:microsoft.com/office/officeart/2005/8/layout/hierarchy2"/>
    <dgm:cxn modelId="{F8ED87D3-C461-48B5-AE14-8FEDA8ECAD6A}" type="presParOf" srcId="{FA2326DD-C24C-480A-B386-56DCC460E776}" destId="{B902ED93-27C8-441F-9D69-7FA5030B1DF9}" srcOrd="0" destOrd="0" presId="urn:microsoft.com/office/officeart/2005/8/layout/hierarchy2"/>
    <dgm:cxn modelId="{EB7173CB-63CF-41AA-B794-01AC17BB6195}" type="presParOf" srcId="{B902ED93-27C8-441F-9D69-7FA5030B1DF9}" destId="{6207706B-56AA-4E24-9C81-09C5E0D853B3}" srcOrd="0" destOrd="0" presId="urn:microsoft.com/office/officeart/2005/8/layout/hierarchy2"/>
    <dgm:cxn modelId="{7E8E4734-A909-41DE-8B16-DC7799B997DD}" type="presParOf" srcId="{B902ED93-27C8-441F-9D69-7FA5030B1DF9}" destId="{A02EAC4D-CD35-4938-9B04-C140E63B04AA}" srcOrd="1" destOrd="0" presId="urn:microsoft.com/office/officeart/2005/8/layout/hierarchy2"/>
    <dgm:cxn modelId="{036A1301-9777-4CD0-BAFC-5A5D78E1AB16}" type="presParOf" srcId="{FA2326DD-C24C-480A-B386-56DCC460E776}" destId="{5A7411F6-47E6-4F0E-9BFF-9C9490E0DC22}" srcOrd="1" destOrd="0" presId="urn:microsoft.com/office/officeart/2005/8/layout/hierarchy2"/>
    <dgm:cxn modelId="{230E4842-B232-4478-A3D1-D41D1D99A8E8}" type="presParOf" srcId="{5A7411F6-47E6-4F0E-9BFF-9C9490E0DC22}" destId="{4C2ADF96-8C94-4960-A62E-1DDF4022F3D3}" srcOrd="0" destOrd="0" presId="urn:microsoft.com/office/officeart/2005/8/layout/hierarchy2"/>
    <dgm:cxn modelId="{7510ABF2-CC5E-4756-8111-CFFB12FC06D9}" type="presParOf" srcId="{5A7411F6-47E6-4F0E-9BFF-9C9490E0DC22}" destId="{493B135B-3BA6-4D2F-9BBC-FC4FFF7FD95B}" srcOrd="1" destOrd="0" presId="urn:microsoft.com/office/officeart/2005/8/layout/hierarchy2"/>
    <dgm:cxn modelId="{5E3E6FE2-0492-4ACF-B459-0A2FB8B5A2E5}" type="presParOf" srcId="{493B135B-3BA6-4D2F-9BBC-FC4FFF7FD95B}" destId="{B9F32501-3F79-42ED-95D2-9B8BB5A2266A}" srcOrd="0" destOrd="0" presId="urn:microsoft.com/office/officeart/2005/8/layout/hierarchy2"/>
    <dgm:cxn modelId="{A51876DD-D77E-4173-83F2-D5C96C6BE5FD}" type="presParOf" srcId="{B9F32501-3F79-42ED-95D2-9B8BB5A2266A}" destId="{4103EBB4-C94F-4A03-8150-C00403621D56}" srcOrd="0" destOrd="0" presId="urn:microsoft.com/office/officeart/2005/8/layout/hierarchy2"/>
    <dgm:cxn modelId="{1E8D441F-421E-429D-B5FD-88B3E095FA2A}" type="presParOf" srcId="{493B135B-3BA6-4D2F-9BBC-FC4FFF7FD95B}" destId="{A119EFC4-B411-4371-88AF-79C991AB1E37}" srcOrd="1" destOrd="0" presId="urn:microsoft.com/office/officeart/2005/8/layout/hierarchy2"/>
    <dgm:cxn modelId="{97DAF165-4E80-430C-9502-5F52B1B132DB}" type="presParOf" srcId="{A119EFC4-B411-4371-88AF-79C991AB1E37}" destId="{646470FC-55A8-4109-9D52-82B15EEA544A}" srcOrd="0" destOrd="0" presId="urn:microsoft.com/office/officeart/2005/8/layout/hierarchy2"/>
    <dgm:cxn modelId="{F42EA5BD-545C-4A68-9D47-4F44F8B99281}" type="presParOf" srcId="{A119EFC4-B411-4371-88AF-79C991AB1E37}" destId="{C4AD7785-FE0C-4155-9DF2-7CD3782CED88}" srcOrd="1" destOrd="0" presId="urn:microsoft.com/office/officeart/2005/8/layout/hierarchy2"/>
    <dgm:cxn modelId="{5D55F12C-0309-455A-BFD6-87EA527A8E4C}" type="presParOf" srcId="{493B135B-3BA6-4D2F-9BBC-FC4FFF7FD95B}" destId="{F10135D5-3818-4C96-9466-66B8E388AE13}" srcOrd="2" destOrd="0" presId="urn:microsoft.com/office/officeart/2005/8/layout/hierarchy2"/>
    <dgm:cxn modelId="{CD17A73F-D5A1-442D-8A6F-61F6B59D347E}" type="presParOf" srcId="{F10135D5-3818-4C96-9466-66B8E388AE13}" destId="{18CEFC5C-CD2A-4319-87BF-3B30B21BA857}" srcOrd="0" destOrd="0" presId="urn:microsoft.com/office/officeart/2005/8/layout/hierarchy2"/>
    <dgm:cxn modelId="{5371192A-AFAD-4B8E-8700-649F5E565B7C}" type="presParOf" srcId="{493B135B-3BA6-4D2F-9BBC-FC4FFF7FD95B}" destId="{3973C7F6-5524-4449-8795-4E5957FE8F11}" srcOrd="3" destOrd="0" presId="urn:microsoft.com/office/officeart/2005/8/layout/hierarchy2"/>
    <dgm:cxn modelId="{0051196D-0E4D-4D9F-93C4-F24AB85B42B2}" type="presParOf" srcId="{3973C7F6-5524-4449-8795-4E5957FE8F11}" destId="{94FAF0EF-EB1F-4D89-86F0-1A91F45B7480}" srcOrd="0" destOrd="0" presId="urn:microsoft.com/office/officeart/2005/8/layout/hierarchy2"/>
    <dgm:cxn modelId="{7A111BA8-0963-4F3B-AF39-B9CCBD3C5864}" type="presParOf" srcId="{3973C7F6-5524-4449-8795-4E5957FE8F11}" destId="{48BDB5E0-D50F-4AF4-A9C6-4970F1BB277E}" srcOrd="1" destOrd="0" presId="urn:microsoft.com/office/officeart/2005/8/layout/hierarchy2"/>
    <dgm:cxn modelId="{E86D54DF-02C9-4CF1-8BD8-FE93E2ADC87C}" type="presParOf" srcId="{493B135B-3BA6-4D2F-9BBC-FC4FFF7FD95B}" destId="{447F3C3A-9B3B-470B-A782-4B0F613EFA05}" srcOrd="4" destOrd="0" presId="urn:microsoft.com/office/officeart/2005/8/layout/hierarchy2"/>
    <dgm:cxn modelId="{F1150DE8-B91D-4CCC-9CCB-7CB6F941C1CA}" type="presParOf" srcId="{447F3C3A-9B3B-470B-A782-4B0F613EFA05}" destId="{D690EE52-04BC-49CB-A244-CFC9F8AFF9B8}" srcOrd="0" destOrd="0" presId="urn:microsoft.com/office/officeart/2005/8/layout/hierarchy2"/>
    <dgm:cxn modelId="{91CA86BA-B3AB-4DE8-A779-1B1B3A9C88C0}" type="presParOf" srcId="{493B135B-3BA6-4D2F-9BBC-FC4FFF7FD95B}" destId="{183DDD3E-B984-47BE-8F70-35565B6CA59F}" srcOrd="5" destOrd="0" presId="urn:microsoft.com/office/officeart/2005/8/layout/hierarchy2"/>
    <dgm:cxn modelId="{A66CB721-3C6F-4F3A-8BAD-F3F0288968E0}" type="presParOf" srcId="{183DDD3E-B984-47BE-8F70-35565B6CA59F}" destId="{88F4C1B4-6297-4845-B532-C2A1611CAF44}" srcOrd="0" destOrd="0" presId="urn:microsoft.com/office/officeart/2005/8/layout/hierarchy2"/>
    <dgm:cxn modelId="{D85AAE5C-E217-4D9D-9D99-60653CE3EE14}" type="presParOf" srcId="{183DDD3E-B984-47BE-8F70-35565B6CA59F}" destId="{F01F4CD5-677B-470E-A434-A37629673125}" srcOrd="1" destOrd="0" presId="urn:microsoft.com/office/officeart/2005/8/layout/hierarchy2"/>
    <dgm:cxn modelId="{15A86D48-6457-478C-8C4B-EFE2E7D3F98D}" type="presParOf" srcId="{FA2326DD-C24C-480A-B386-56DCC460E776}" destId="{47DBFD07-8B26-4653-A097-FF89269FF7A7}" srcOrd="2" destOrd="0" presId="urn:microsoft.com/office/officeart/2005/8/layout/hierarchy2"/>
    <dgm:cxn modelId="{7B435B51-0966-43C7-9C66-C987CB4A0094}" type="presParOf" srcId="{47DBFD07-8B26-4653-A097-FF89269FF7A7}" destId="{EBCF0BC7-1CC3-4225-B5B2-8DDF3FD7A611}" srcOrd="0" destOrd="0" presId="urn:microsoft.com/office/officeart/2005/8/layout/hierarchy2"/>
    <dgm:cxn modelId="{A94295A7-AEF1-4963-81EB-4B0E1B4CE31F}" type="presParOf" srcId="{47DBFD07-8B26-4653-A097-FF89269FF7A7}" destId="{98F26EB4-5911-4A6F-A9AA-90C3F942828C}" srcOrd="1" destOrd="0" presId="urn:microsoft.com/office/officeart/2005/8/layout/hierarchy2"/>
    <dgm:cxn modelId="{3D20BBD7-A0B6-43ED-9E16-A7688009FAAD}" type="presParOf" srcId="{FA2326DD-C24C-480A-B386-56DCC460E776}" destId="{E5F83E09-B574-4C17-B88E-259FF1C20F37}" srcOrd="3" destOrd="0" presId="urn:microsoft.com/office/officeart/2005/8/layout/hierarchy2"/>
    <dgm:cxn modelId="{0F88B65C-F04D-4728-8D36-132F176EB8FC}" type="presParOf" srcId="{E5F83E09-B574-4C17-B88E-259FF1C20F37}" destId="{F7592B51-0732-461A-9871-467E81DD3214}" srcOrd="0" destOrd="0" presId="urn:microsoft.com/office/officeart/2005/8/layout/hierarchy2"/>
    <dgm:cxn modelId="{DE725E18-74CC-431F-99A5-575D69BBC403}" type="presParOf" srcId="{E5F83E09-B574-4C17-B88E-259FF1C20F37}" destId="{721E254D-0144-4DEE-8864-B08006CE44F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07706B-56AA-4E24-9C81-09C5E0D853B3}">
      <dsp:nvSpPr>
        <dsp:cNvPr id="0" name=""/>
        <dsp:cNvSpPr/>
      </dsp:nvSpPr>
      <dsp:spPr>
        <a:xfrm>
          <a:off x="209811" y="1346"/>
          <a:ext cx="2476916" cy="1238458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Even with such a process there are still </a:t>
          </a:r>
          <a:r>
            <a:rPr lang="en-US" sz="2300" kern="1200" dirty="0" err="1"/>
            <a:t>TrOCs</a:t>
          </a:r>
          <a:endParaRPr lang="en-US" sz="2300" kern="1200" dirty="0"/>
        </a:p>
      </dsp:txBody>
      <dsp:txXfrm>
        <a:off x="246084" y="37619"/>
        <a:ext cx="2404370" cy="1165912"/>
      </dsp:txXfrm>
    </dsp:sp>
    <dsp:sp modelId="{4C2ADF96-8C94-4960-A62E-1DDF4022F3D3}">
      <dsp:nvSpPr>
        <dsp:cNvPr id="0" name=""/>
        <dsp:cNvSpPr/>
      </dsp:nvSpPr>
      <dsp:spPr>
        <a:xfrm>
          <a:off x="209811" y="1425573"/>
          <a:ext cx="2476916" cy="1238458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Examples:</a:t>
          </a:r>
        </a:p>
      </dsp:txBody>
      <dsp:txXfrm>
        <a:off x="246084" y="1461846"/>
        <a:ext cx="2404370" cy="1165912"/>
      </dsp:txXfrm>
    </dsp:sp>
    <dsp:sp modelId="{B9F32501-3F79-42ED-95D2-9B8BB5A2266A}">
      <dsp:nvSpPr>
        <dsp:cNvPr id="0" name=""/>
        <dsp:cNvSpPr/>
      </dsp:nvSpPr>
      <dsp:spPr>
        <a:xfrm rot="18289469">
          <a:off x="2314638" y="1312474"/>
          <a:ext cx="1734947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734947" y="2021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3138738" y="1289315"/>
        <a:ext cx="86747" cy="86747"/>
      </dsp:txXfrm>
    </dsp:sp>
    <dsp:sp modelId="{646470FC-55A8-4109-9D52-82B15EEA544A}">
      <dsp:nvSpPr>
        <dsp:cNvPr id="0" name=""/>
        <dsp:cNvSpPr/>
      </dsp:nvSpPr>
      <dsp:spPr>
        <a:xfrm>
          <a:off x="3677495" y="1346"/>
          <a:ext cx="2476916" cy="123845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Carbamezapine</a:t>
          </a:r>
        </a:p>
      </dsp:txBody>
      <dsp:txXfrm>
        <a:off x="3713768" y="37619"/>
        <a:ext cx="2404370" cy="1165912"/>
      </dsp:txXfrm>
    </dsp:sp>
    <dsp:sp modelId="{F10135D5-3818-4C96-9466-66B8E388AE13}">
      <dsp:nvSpPr>
        <dsp:cNvPr id="0" name=""/>
        <dsp:cNvSpPr/>
      </dsp:nvSpPr>
      <dsp:spPr>
        <a:xfrm>
          <a:off x="2686728" y="2024587"/>
          <a:ext cx="990766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990766" y="2021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57342" y="2020033"/>
        <a:ext cx="49538" cy="49538"/>
      </dsp:txXfrm>
    </dsp:sp>
    <dsp:sp modelId="{94FAF0EF-EB1F-4D89-86F0-1A91F45B7480}">
      <dsp:nvSpPr>
        <dsp:cNvPr id="0" name=""/>
        <dsp:cNvSpPr/>
      </dsp:nvSpPr>
      <dsp:spPr>
        <a:xfrm>
          <a:off x="3677495" y="1425573"/>
          <a:ext cx="2476916" cy="123845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Testosterone</a:t>
          </a:r>
        </a:p>
      </dsp:txBody>
      <dsp:txXfrm>
        <a:off x="3713768" y="1461846"/>
        <a:ext cx="2404370" cy="1165912"/>
      </dsp:txXfrm>
    </dsp:sp>
    <dsp:sp modelId="{447F3C3A-9B3B-470B-A782-4B0F613EFA05}">
      <dsp:nvSpPr>
        <dsp:cNvPr id="0" name=""/>
        <dsp:cNvSpPr/>
      </dsp:nvSpPr>
      <dsp:spPr>
        <a:xfrm rot="3310531">
          <a:off x="2314638" y="2736701"/>
          <a:ext cx="1734947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734947" y="2021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3138738" y="2713542"/>
        <a:ext cx="86747" cy="86747"/>
      </dsp:txXfrm>
    </dsp:sp>
    <dsp:sp modelId="{88F4C1B4-6297-4845-B532-C2A1611CAF44}">
      <dsp:nvSpPr>
        <dsp:cNvPr id="0" name=""/>
        <dsp:cNvSpPr/>
      </dsp:nvSpPr>
      <dsp:spPr>
        <a:xfrm>
          <a:off x="3677495" y="2849800"/>
          <a:ext cx="2476916" cy="123845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Iohexol</a:t>
          </a:r>
        </a:p>
      </dsp:txBody>
      <dsp:txXfrm>
        <a:off x="3713768" y="2886073"/>
        <a:ext cx="2404370" cy="1165912"/>
      </dsp:txXfrm>
    </dsp:sp>
    <dsp:sp modelId="{EBCF0BC7-1CC3-4225-B5B2-8DDF3FD7A611}">
      <dsp:nvSpPr>
        <dsp:cNvPr id="0" name=""/>
        <dsp:cNvSpPr/>
      </dsp:nvSpPr>
      <dsp:spPr>
        <a:xfrm>
          <a:off x="209811" y="2849800"/>
          <a:ext cx="2476916" cy="1238458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The long lasting effects of </a:t>
          </a:r>
          <a:r>
            <a:rPr lang="en-US" sz="2300" kern="1200" dirty="0" err="1"/>
            <a:t>TrOCs</a:t>
          </a:r>
          <a:r>
            <a:rPr lang="en-US" sz="2300" kern="1200" dirty="0"/>
            <a:t> are largely unknown </a:t>
          </a:r>
        </a:p>
      </dsp:txBody>
      <dsp:txXfrm>
        <a:off x="246084" y="2886073"/>
        <a:ext cx="2404370" cy="1165912"/>
      </dsp:txXfrm>
    </dsp:sp>
    <dsp:sp modelId="{F7592B51-0732-461A-9871-467E81DD3214}">
      <dsp:nvSpPr>
        <dsp:cNvPr id="0" name=""/>
        <dsp:cNvSpPr/>
      </dsp:nvSpPr>
      <dsp:spPr>
        <a:xfrm>
          <a:off x="209811" y="4274027"/>
          <a:ext cx="2476916" cy="1238458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Neutralization of </a:t>
          </a:r>
          <a:r>
            <a:rPr lang="en-US" sz="2300" kern="1200" dirty="0" err="1"/>
            <a:t>TrOCs</a:t>
          </a:r>
          <a:r>
            <a:rPr lang="en-US" sz="2300" kern="1200" dirty="0"/>
            <a:t> are still sought after</a:t>
          </a:r>
        </a:p>
      </dsp:txBody>
      <dsp:txXfrm>
        <a:off x="246084" y="4310300"/>
        <a:ext cx="2404370" cy="11659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ECF2B-EC44-4415-B751-79210A3EB2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8A965C-987D-448E-9C2C-408611C793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1676A4-B326-4E59-B2DB-7054C77B7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A79F6-FAFA-4C85-B8C1-92D698A55D16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6C7182-136D-481F-878E-EDDBD3E4D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19D357-084D-4014-BD91-EB0C1E981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84C62-D12C-4804-AAEA-6B626CFF1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121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83646-DF1A-48D1-AB21-BD3A5E9AB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7C837B-9692-4EBC-BA13-DE950D371C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7637E6-9573-44C7-8E82-B16E3D9DF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A79F6-FAFA-4C85-B8C1-92D698A55D16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29CED0-403B-477A-BFC6-4959FBE33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8A72D-2A5D-4637-8774-749A95EDF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84C62-D12C-4804-AAEA-6B626CFF1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245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DBA7C5-15EB-4384-9F80-ECB1D8C4DB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480A0E-4A41-4EA2-B6DA-C59B54AA33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482F51-3A12-4E92-A1F1-E9FF30FF0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A79F6-FAFA-4C85-B8C1-92D698A55D16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1B0219-6C50-4055-BDC7-C674BE318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63F3C-71C3-4A13-A498-0A1C870A6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84C62-D12C-4804-AAEA-6B626CFF1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449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FA0AD-6706-4BD4-BD35-EBA77F9B4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0A2565-8486-4360-9CE3-A716D02AEA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8B30C3-A807-420C-B751-AE0D96552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A79F6-FAFA-4C85-B8C1-92D698A55D16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32D8D6-3621-47D2-9918-CD1182D7F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FFB118-4D5C-4FB0-BB2E-DADB5EC5A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84C62-D12C-4804-AAEA-6B626CFF1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293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93FA7-F70F-4637-8518-0FF7B13B3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0FC8DF-A56E-4A0B-A61B-309490F6C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3AB64E-04B7-41B2-8E29-B3AF24FFD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A79F6-FAFA-4C85-B8C1-92D698A55D16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435725-DF41-41FF-83ED-2DD1D3268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24DC20-D163-412E-9DC6-502963ECB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84C62-D12C-4804-AAEA-6B626CFF1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7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DBF5E-3820-4639-80F6-5B1589417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33AAC-881A-4072-93D4-899090F9F2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2D226F-3619-4C93-8575-ACC3156C6B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CC7B5A-76F6-43AD-B434-4BE87FB24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A79F6-FAFA-4C85-B8C1-92D698A55D16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3C139E-0A54-4DC9-A1C4-06928E2D3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46E898-4F69-4149-B5D3-9072D91A3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84C62-D12C-4804-AAEA-6B626CFF1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464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1E0E6-E50F-4CA0-A2C1-50118B1A5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69B5AF-FB6F-4A00-9090-0FE3A51504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71E179-F2BD-4BB3-B84A-9DB4C4D927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D92B09-91BA-4817-AF5A-1F57F37DF5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078B89-F595-41C8-99A6-9FFF286F1D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775548-A9C8-4166-93BD-19B1B7D66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A79F6-FAFA-4C85-B8C1-92D698A55D16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419D60-80C8-41B2-9592-04DE2168A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6619F9-4E7A-40FC-B9D6-422984DE0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84C62-D12C-4804-AAEA-6B626CFF1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088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62355-5075-46FF-9B73-3238BA6F9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573A83-FCDA-482D-A00B-EFD334CD1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A79F6-FAFA-4C85-B8C1-92D698A55D16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B7172F-EEAA-4C37-B817-C7DEE3385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54F60A-6CC1-4CE1-80B3-272F4AA6D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84C62-D12C-4804-AAEA-6B626CFF1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130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B433A4-33D6-4569-B58A-4B9FF8964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A79F6-FAFA-4C85-B8C1-92D698A55D16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8D1A89-3962-4DC0-AD6D-2FDE90E2F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E0514C-8C00-4BB5-ADED-8ECF6B1C6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84C62-D12C-4804-AAEA-6B626CFF1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717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5F5F4-94B5-43EA-8C89-2AC1681C4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45910-27CE-4DBA-8076-47C1BDDBC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BBB5A-357B-4F06-8880-61E71E9E1C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BABBEC-340A-408F-B38E-29A8C5A76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A79F6-FAFA-4C85-B8C1-92D698A55D16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C95A4E-D5EF-440D-8385-F3A4BE947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70BE3A-7321-47E4-B10E-D9CE53809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84C62-D12C-4804-AAEA-6B626CFF1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664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6BF06-6C6E-4757-9AC5-383846BF7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8664FD-066F-4D35-9321-DD54882DB8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5F0A02-A77A-4E58-8F34-7686DFDBE8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91AC7E-8ACB-48A1-952E-AE84396C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A79F6-FAFA-4C85-B8C1-92D698A55D16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13767D-7773-4575-AB1A-FBC7597ED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D71A9C-067F-4F80-9990-184663577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84C62-D12C-4804-AAEA-6B626CFF1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308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64F29C-2520-4F19-AA12-65D1BCEBF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48932A-01E9-4223-8E41-B4049ECD99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04D011-6BEE-4184-8AB8-1D43CD7609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A79F6-FAFA-4C85-B8C1-92D698A55D16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B18398-3DDC-488E-BBE6-32C62506BF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B1C91B-3932-46B8-8F1D-AC7663494B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84C62-D12C-4804-AAEA-6B626CFF1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094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stockphotos.biz/stockphoto/15147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8C886788-700E-4D20-9F80-E0E96837A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9" name="Freeform: Shape 78">
            <a:extLst>
              <a:ext uri="{FF2B5EF4-FFF2-40B4-BE49-F238E27FC236}">
                <a16:creationId xmlns:a16="http://schemas.microsoft.com/office/drawing/2014/main" id="{1850674C-4E08-4C62-A3E2-6337FE4F7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81" name="Freeform: Shape 80">
            <a:extLst>
              <a:ext uri="{FF2B5EF4-FFF2-40B4-BE49-F238E27FC236}">
                <a16:creationId xmlns:a16="http://schemas.microsoft.com/office/drawing/2014/main" id="{BCE4FF05-2B0C-4C97-A9B4-E163085A9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841E12-3F5F-4FAD-84B5-D981945FA6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5488" y="1124712"/>
            <a:ext cx="4023360" cy="3200400"/>
          </a:xfrm>
        </p:spPr>
        <p:txBody>
          <a:bodyPr>
            <a:normAutofit/>
          </a:bodyPr>
          <a:lstStyle/>
          <a:p>
            <a:pPr algn="l"/>
            <a:r>
              <a:rPr lang="en-US" sz="3700" dirty="0"/>
              <a:t>Degradation of Trace Organic Compounds via Advanced Oxidation Processes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0E1F09-40F1-4128-B5F5-D226B56D57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5488" y="4787016"/>
            <a:ext cx="4136269" cy="1819654"/>
          </a:xfrm>
        </p:spPr>
        <p:txBody>
          <a:bodyPr>
            <a:normAutofit/>
          </a:bodyPr>
          <a:lstStyle/>
          <a:p>
            <a:pPr algn="l"/>
            <a:r>
              <a:rPr lang="en-US" sz="1400" dirty="0"/>
              <a:t>Carlos Weiler</a:t>
            </a:r>
          </a:p>
          <a:p>
            <a:pPr algn="l"/>
            <a:r>
              <a:rPr lang="en-US" sz="1400" dirty="0"/>
              <a:t>Mentor: Dr. </a:t>
            </a:r>
            <a:r>
              <a:rPr lang="en-US" sz="1400" dirty="0" err="1"/>
              <a:t>Saez</a:t>
            </a:r>
            <a:endParaRPr lang="en-US" sz="1400" dirty="0"/>
          </a:p>
          <a:p>
            <a:pPr algn="l"/>
            <a:r>
              <a:rPr lang="en-US" sz="1400" dirty="0"/>
              <a:t>Fellow researchers: Violeta Martinez, Natalia Rojas, Kenneth Castella, Ben Barnett</a:t>
            </a:r>
          </a:p>
          <a:p>
            <a:pPr algn="l"/>
            <a:r>
              <a:rPr lang="en-US" sz="1400" dirty="0"/>
              <a:t>4/3/2020</a:t>
            </a:r>
          </a:p>
          <a:p>
            <a:pPr algn="l"/>
            <a:r>
              <a:rPr lang="en-US" sz="1400" dirty="0"/>
              <a:t>Arizona Nasa Space Grant Symposium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529C2A7A-A6B6-4A56-B11C-8E967D88A6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 descr="Symbols of NASA | NASA">
            <a:extLst>
              <a:ext uri="{FF2B5EF4-FFF2-40B4-BE49-F238E27FC236}">
                <a16:creationId xmlns:a16="http://schemas.microsoft.com/office/drawing/2014/main" id="{236F735E-6156-4A25-8C9F-FF6492913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46903" y="599385"/>
            <a:ext cx="5989326" cy="299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Rectangle 84">
            <a:extLst>
              <a:ext uri="{FF2B5EF4-FFF2-40B4-BE49-F238E27FC236}">
                <a16:creationId xmlns:a16="http://schemas.microsoft.com/office/drawing/2014/main" id="{FDBD7205-E536-4134-8768-AC3E1A3C5E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2" name="Picture 8" descr="AZ Space Grant (@azspacegrant) | Twitter">
            <a:extLst>
              <a:ext uri="{FF2B5EF4-FFF2-40B4-BE49-F238E27FC236}">
                <a16:creationId xmlns:a16="http://schemas.microsoft.com/office/drawing/2014/main" id="{E279C051-C0C2-4326-AD6D-92F1C7201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07138" y="3827750"/>
            <a:ext cx="1755648" cy="234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University of Arizona - Wikipedia">
            <a:extLst>
              <a:ext uri="{FF2B5EF4-FFF2-40B4-BE49-F238E27FC236}">
                <a16:creationId xmlns:a16="http://schemas.microsoft.com/office/drawing/2014/main" id="{B7874959-CFEE-4423-89C1-E2578D52BF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30189" y="3827750"/>
            <a:ext cx="2340864" cy="234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690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8C886788-700E-4D20-9F80-E0E96837A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1850674C-4E08-4C62-A3E2-6337FE4F7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id="{BCE4FF05-2B0C-4C97-A9B4-E163085A9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88B657-9C46-4A04-8806-64FAE9AD8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488" y="1124712"/>
            <a:ext cx="4023360" cy="32004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THANK YOU!</a:t>
            </a:r>
            <a:br>
              <a:rPr lang="en-US" sz="4800"/>
            </a:br>
            <a:r>
              <a:rPr lang="en-US" sz="4800"/>
              <a:t>Questions?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29C2A7A-A6B6-4A56-B11C-8E967D88A6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4" descr="Symbols of NASA | NASA">
            <a:extLst>
              <a:ext uri="{FF2B5EF4-FFF2-40B4-BE49-F238E27FC236}">
                <a16:creationId xmlns:a16="http://schemas.microsoft.com/office/drawing/2014/main" id="{7857CEC7-8F99-4EC4-949E-D0D1AD19C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46903" y="599385"/>
            <a:ext cx="5989326" cy="299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FDBD7205-E536-4134-8768-AC3E1A3C5E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8" descr="AZ Space Grant (@azspacegrant) | Twitter">
            <a:extLst>
              <a:ext uri="{FF2B5EF4-FFF2-40B4-BE49-F238E27FC236}">
                <a16:creationId xmlns:a16="http://schemas.microsoft.com/office/drawing/2014/main" id="{2D8955C6-57D5-4177-8BA2-693936EB5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07138" y="3827750"/>
            <a:ext cx="1755648" cy="234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University of Arizona - Wikipedia">
            <a:extLst>
              <a:ext uri="{FF2B5EF4-FFF2-40B4-BE49-F238E27FC236}">
                <a16:creationId xmlns:a16="http://schemas.microsoft.com/office/drawing/2014/main" id="{76FD988C-9252-463B-AC1D-10D7D6AD8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30189" y="3827750"/>
            <a:ext cx="2340864" cy="234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211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Taking the lead to secure water for the Santa Cruz River ...">
            <a:extLst>
              <a:ext uri="{FF2B5EF4-FFF2-40B4-BE49-F238E27FC236}">
                <a16:creationId xmlns:a16="http://schemas.microsoft.com/office/drawing/2014/main" id="{24FD233A-2C37-412A-B3FB-F76E875749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6" r="30393" b="1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Rectangle 136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EA2DCD-584B-4429-8FAE-3A2A43EB9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750740" cy="1124712"/>
          </a:xfrm>
        </p:spPr>
        <p:txBody>
          <a:bodyPr anchor="b">
            <a:normAutofit/>
          </a:bodyPr>
          <a:lstStyle/>
          <a:p>
            <a:r>
              <a:rPr lang="en-US" sz="3200" dirty="0"/>
              <a:t>The Santa Cruz River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C7A56-8AAF-4796-90B9-61EB492B8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en-US" sz="2200" dirty="0"/>
              <a:t>The Santa Cruz has been revitalized by wastewater effluent</a:t>
            </a:r>
          </a:p>
          <a:p>
            <a:r>
              <a:rPr lang="en-US" sz="2200" dirty="0"/>
              <a:t>Two waste water treatment facilities discharge into the river</a:t>
            </a:r>
          </a:p>
          <a:p>
            <a:r>
              <a:rPr lang="en-US" sz="2200" dirty="0"/>
              <a:t>Rigorous cleaning process</a:t>
            </a:r>
          </a:p>
        </p:txBody>
      </p:sp>
      <p:pic>
        <p:nvPicPr>
          <p:cNvPr id="11" name="Picture 8" descr="AZ Space Grant (@azspacegrant) | Twitter">
            <a:extLst>
              <a:ext uri="{FF2B5EF4-FFF2-40B4-BE49-F238E27FC236}">
                <a16:creationId xmlns:a16="http://schemas.microsoft.com/office/drawing/2014/main" id="{50534993-0444-4E42-81CB-C78030BCC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959" y="5966143"/>
            <a:ext cx="638270" cy="85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455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C09C5F-E783-4D12-81AF-E0B4AF442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en-US" sz="4000" dirty="0"/>
              <a:t>However…Trace Organic Compounds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CF562C4-A493-448F-A097-F8E8A10C0A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8256528"/>
              </p:ext>
            </p:extLst>
          </p:nvPr>
        </p:nvGraphicFramePr>
        <p:xfrm>
          <a:off x="5303520" y="676656"/>
          <a:ext cx="6364224" cy="551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8" descr="AZ Space Grant (@azspacegrant) | Twitter">
            <a:extLst>
              <a:ext uri="{FF2B5EF4-FFF2-40B4-BE49-F238E27FC236}">
                <a16:creationId xmlns:a16="http://schemas.microsoft.com/office/drawing/2014/main" id="{1BB3B527-3544-4182-9B91-40A80F8DA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959" y="5966143"/>
            <a:ext cx="638270" cy="85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0505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417EB0-809B-4E5F-951F-1CD4F8106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en-US" sz="4000"/>
              <a:t>Methods of Neutralization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6DDCC1-DB03-4F42-9D66-BA5C5CCAF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4149" y="932688"/>
            <a:ext cx="5916603" cy="4992624"/>
          </a:xfrm>
        </p:spPr>
        <p:txBody>
          <a:bodyPr anchor="ctr">
            <a:normAutofit fontScale="92500" lnSpcReduction="10000"/>
          </a:bodyPr>
          <a:lstStyle/>
          <a:p>
            <a:r>
              <a:rPr lang="en-US" sz="2400" dirty="0"/>
              <a:t>Numerous methods that are being researched</a:t>
            </a:r>
          </a:p>
          <a:p>
            <a:pPr lvl="1"/>
            <a:r>
              <a:rPr lang="en-US" dirty="0"/>
              <a:t>Membrane Distillation</a:t>
            </a:r>
          </a:p>
          <a:p>
            <a:pPr lvl="1"/>
            <a:r>
              <a:rPr lang="en-US" dirty="0"/>
              <a:t>Bioreactors</a:t>
            </a:r>
          </a:p>
          <a:p>
            <a:pPr lvl="1"/>
            <a:r>
              <a:rPr lang="en-US" dirty="0"/>
              <a:t>UV/H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2</a:t>
            </a:r>
            <a:endParaRPr lang="en-US" dirty="0"/>
          </a:p>
          <a:p>
            <a:r>
              <a:rPr lang="en-US" sz="2400" dirty="0"/>
              <a:t>Solar neutralization </a:t>
            </a:r>
          </a:p>
          <a:p>
            <a:r>
              <a:rPr lang="en-US" sz="2400" dirty="0"/>
              <a:t>Mechanisms</a:t>
            </a:r>
          </a:p>
          <a:p>
            <a:pPr lvl="1"/>
            <a:r>
              <a:rPr lang="en-US" dirty="0"/>
              <a:t>Direct Photolysis</a:t>
            </a:r>
          </a:p>
          <a:p>
            <a:pPr lvl="1"/>
            <a:r>
              <a:rPr lang="en-US" b="1" dirty="0"/>
              <a:t>Indirect Photolysis</a:t>
            </a:r>
          </a:p>
          <a:p>
            <a:r>
              <a:rPr lang="en-US" b="1" dirty="0"/>
              <a:t>Indirect Photolysis</a:t>
            </a:r>
          </a:p>
          <a:p>
            <a:pPr lvl="1"/>
            <a:r>
              <a:rPr lang="en-US" dirty="0"/>
              <a:t>Light</a:t>
            </a:r>
          </a:p>
          <a:p>
            <a:pPr lvl="1"/>
            <a:r>
              <a:rPr lang="en-US" dirty="0"/>
              <a:t>Sensitizer/Photosensitizer</a:t>
            </a:r>
          </a:p>
          <a:p>
            <a:pPr lvl="1"/>
            <a:r>
              <a:rPr lang="en-US" dirty="0"/>
              <a:t>Oxygen </a:t>
            </a:r>
          </a:p>
          <a:p>
            <a:pPr lvl="1"/>
            <a:r>
              <a:rPr lang="en-US" dirty="0" err="1"/>
              <a:t>TrOCs</a:t>
            </a:r>
            <a:endParaRPr lang="en-US" dirty="0"/>
          </a:p>
        </p:txBody>
      </p:sp>
      <p:pic>
        <p:nvPicPr>
          <p:cNvPr id="9" name="Picture 8" descr="AZ Space Grant (@azspacegrant) | Twitter">
            <a:extLst>
              <a:ext uri="{FF2B5EF4-FFF2-40B4-BE49-F238E27FC236}">
                <a16:creationId xmlns:a16="http://schemas.microsoft.com/office/drawing/2014/main" id="{81A42FD1-69D4-406B-A48B-5D6F28EAC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959" y="5966143"/>
            <a:ext cx="638270" cy="85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549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0CEB97-0E73-4781-92CA-8C865EF04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en-US" sz="4000"/>
              <a:t>Mechanism Under Study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9" name="Content Placeholder 5" descr="A close up of a logo&#10;&#10;Description automatically generated">
            <a:extLst>
              <a:ext uri="{FF2B5EF4-FFF2-40B4-BE49-F238E27FC236}">
                <a16:creationId xmlns:a16="http://schemas.microsoft.com/office/drawing/2014/main" id="{006DC908-71A5-4D6D-BC5C-071E486579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436655" y="219231"/>
            <a:ext cx="1590895" cy="1590895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6FFD751-FA77-4F5B-AD04-2D2E555F5777}"/>
              </a:ext>
            </a:extLst>
          </p:cNvPr>
          <p:cNvCxnSpPr/>
          <p:nvPr/>
        </p:nvCxnSpPr>
        <p:spPr>
          <a:xfrm rot="1234579">
            <a:off x="6292005" y="1862515"/>
            <a:ext cx="1987826" cy="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656CA1D-DEDE-404B-9087-460DD4B800AD}"/>
              </a:ext>
            </a:extLst>
          </p:cNvPr>
          <p:cNvCxnSpPr/>
          <p:nvPr/>
        </p:nvCxnSpPr>
        <p:spPr>
          <a:xfrm rot="1234579">
            <a:off x="6320118" y="2164695"/>
            <a:ext cx="1987826" cy="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8D79074-3C81-4BD8-88D7-EAC4CAC922FF}"/>
              </a:ext>
            </a:extLst>
          </p:cNvPr>
          <p:cNvCxnSpPr/>
          <p:nvPr/>
        </p:nvCxnSpPr>
        <p:spPr>
          <a:xfrm rot="1234579">
            <a:off x="6330570" y="2457356"/>
            <a:ext cx="1987826" cy="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13BD364C-0E98-4936-8FE5-98AEE4C3814F}"/>
              </a:ext>
            </a:extLst>
          </p:cNvPr>
          <p:cNvSpPr/>
          <p:nvPr/>
        </p:nvSpPr>
        <p:spPr>
          <a:xfrm>
            <a:off x="8392450" y="2130921"/>
            <a:ext cx="1007166" cy="9673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FBF7526-C2A8-48E6-A0EC-6522F8EECE3B}"/>
              </a:ext>
            </a:extLst>
          </p:cNvPr>
          <p:cNvSpPr/>
          <p:nvPr/>
        </p:nvSpPr>
        <p:spPr>
          <a:xfrm>
            <a:off x="10693246" y="2115097"/>
            <a:ext cx="1007166" cy="9673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S*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B1DF524-8665-4879-A016-B70AC235E355}"/>
              </a:ext>
            </a:extLst>
          </p:cNvPr>
          <p:cNvCxnSpPr/>
          <p:nvPr/>
        </p:nvCxnSpPr>
        <p:spPr>
          <a:xfrm>
            <a:off x="9618039" y="2563972"/>
            <a:ext cx="742122" cy="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lus Sign 18">
            <a:extLst>
              <a:ext uri="{FF2B5EF4-FFF2-40B4-BE49-F238E27FC236}">
                <a16:creationId xmlns:a16="http://schemas.microsoft.com/office/drawing/2014/main" id="{984F367E-2249-4CEC-AC9B-D5D9D2CF1A24}"/>
              </a:ext>
            </a:extLst>
          </p:cNvPr>
          <p:cNvSpPr/>
          <p:nvPr/>
        </p:nvSpPr>
        <p:spPr>
          <a:xfrm>
            <a:off x="10958259" y="3205698"/>
            <a:ext cx="609255" cy="57873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E6F1991-917C-4728-A7DF-B09D19D48532}"/>
              </a:ext>
            </a:extLst>
          </p:cNvPr>
          <p:cNvSpPr/>
          <p:nvPr/>
        </p:nvSpPr>
        <p:spPr>
          <a:xfrm>
            <a:off x="10877550" y="3797653"/>
            <a:ext cx="8771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</a:t>
            </a:r>
            <a:r>
              <a:rPr lang="en-US" sz="5400" b="0" cap="none" spc="0" baseline="-25000" dirty="0">
                <a:ln w="0"/>
                <a:solidFill>
                  <a:schemeClr val="accent1"/>
                </a:solidFill>
              </a:rPr>
              <a:t>2</a:t>
            </a:r>
            <a:endParaRPr lang="en-US" sz="5400" b="0" cap="none" spc="0" dirty="0">
              <a:ln w="0"/>
              <a:solidFill>
                <a:schemeClr val="accent1"/>
              </a:solidFill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107A304-05C4-40B4-B715-3F2741CB8242}"/>
              </a:ext>
            </a:extLst>
          </p:cNvPr>
          <p:cNvCxnSpPr>
            <a:cxnSpLocks/>
          </p:cNvCxnSpPr>
          <p:nvPr/>
        </p:nvCxnSpPr>
        <p:spPr>
          <a:xfrm flipH="1">
            <a:off x="9941162" y="4264903"/>
            <a:ext cx="775253" cy="542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3D21A920-9725-4CB0-80F9-1294D61D3CCE}"/>
              </a:ext>
            </a:extLst>
          </p:cNvPr>
          <p:cNvSpPr/>
          <p:nvPr/>
        </p:nvSpPr>
        <p:spPr>
          <a:xfrm>
            <a:off x="8676865" y="3808666"/>
            <a:ext cx="11112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baseline="30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</a:t>
            </a:r>
            <a:r>
              <a:rPr lang="en-US" sz="5400" b="0" cap="none" spc="0" baseline="-25000" dirty="0">
                <a:ln w="0"/>
                <a:solidFill>
                  <a:schemeClr val="accent1"/>
                </a:solidFill>
              </a:rPr>
              <a:t>2</a:t>
            </a:r>
            <a:endParaRPr lang="en-US" sz="5400" b="0" cap="none" spc="0" dirty="0">
              <a:ln w="0"/>
              <a:solidFill>
                <a:schemeClr val="accent1"/>
              </a:solidFill>
            </a:endParaRPr>
          </a:p>
        </p:txBody>
      </p:sp>
      <p:sp>
        <p:nvSpPr>
          <p:cNvPr id="23" name="Plus Sign 22">
            <a:extLst>
              <a:ext uri="{FF2B5EF4-FFF2-40B4-BE49-F238E27FC236}">
                <a16:creationId xmlns:a16="http://schemas.microsoft.com/office/drawing/2014/main" id="{7A6B2D29-67C9-4C43-82B5-899AE0E90A1B}"/>
              </a:ext>
            </a:extLst>
          </p:cNvPr>
          <p:cNvSpPr/>
          <p:nvPr/>
        </p:nvSpPr>
        <p:spPr>
          <a:xfrm>
            <a:off x="7967093" y="3969951"/>
            <a:ext cx="609255" cy="57873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22966F9-BCE2-481E-8074-66B06BB68121}"/>
              </a:ext>
            </a:extLst>
          </p:cNvPr>
          <p:cNvSpPr/>
          <p:nvPr/>
        </p:nvSpPr>
        <p:spPr>
          <a:xfrm>
            <a:off x="6046526" y="3808666"/>
            <a:ext cx="18200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TrOCs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5" name="Arrow: Circular 24">
            <a:extLst>
              <a:ext uri="{FF2B5EF4-FFF2-40B4-BE49-F238E27FC236}">
                <a16:creationId xmlns:a16="http://schemas.microsoft.com/office/drawing/2014/main" id="{A361B7FC-2BD9-4B2C-A620-B2DF19D7BC73}"/>
              </a:ext>
            </a:extLst>
          </p:cNvPr>
          <p:cNvSpPr/>
          <p:nvPr/>
        </p:nvSpPr>
        <p:spPr>
          <a:xfrm rot="16200000" flipH="1">
            <a:off x="5071743" y="3736281"/>
            <a:ext cx="1590881" cy="2404537"/>
          </a:xfrm>
          <a:prstGeom prst="circularArrow">
            <a:avLst>
              <a:gd name="adj1" fmla="val 5686"/>
              <a:gd name="adj2" fmla="val 950043"/>
              <a:gd name="adj3" fmla="val 21160014"/>
              <a:gd name="adj4" fmla="val 10143979"/>
              <a:gd name="adj5" fmla="val 12500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BED3DD0-BF7B-4BC7-96F6-45D607721406}"/>
              </a:ext>
            </a:extLst>
          </p:cNvPr>
          <p:cNvSpPr/>
          <p:nvPr/>
        </p:nvSpPr>
        <p:spPr>
          <a:xfrm>
            <a:off x="6136528" y="4971945"/>
            <a:ext cx="26629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Products</a:t>
            </a:r>
          </a:p>
        </p:txBody>
      </p:sp>
      <p:pic>
        <p:nvPicPr>
          <p:cNvPr id="27" name="Picture 8" descr="AZ Space Grant (@azspacegrant) | Twitter">
            <a:extLst>
              <a:ext uri="{FF2B5EF4-FFF2-40B4-BE49-F238E27FC236}">
                <a16:creationId xmlns:a16="http://schemas.microsoft.com/office/drawing/2014/main" id="{FFFEA96E-3FF7-4844-B080-7B650BC0C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959" y="5966143"/>
            <a:ext cx="638270" cy="85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1134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E142508D-DCB4-49FC-885E-2CF85330EC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2791DBF5-3FCA-4011-AF8A-650D650F9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9" name="Freeform: Shape 18">
            <a:extLst>
              <a:ext uri="{FF2B5EF4-FFF2-40B4-BE49-F238E27FC236}">
                <a16:creationId xmlns:a16="http://schemas.microsoft.com/office/drawing/2014/main" id="{D964C04B-075F-470A-BC51-AF7231465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1437A2-A2DA-43B3-9300-50A48E49C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n-US" sz="2800" dirty="0"/>
              <a:t>Area of Focus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57AB58F-FDBA-4575-9E72-86B7F843FD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0D78486-07CC-4AFC-93CC-B95A73D03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picture containing indoor, table, desk, computer&#10;&#10;Description automatically generated">
            <a:extLst>
              <a:ext uri="{FF2B5EF4-FFF2-40B4-BE49-F238E27FC236}">
                <a16:creationId xmlns:a16="http://schemas.microsoft.com/office/drawing/2014/main" id="{4C44E51D-D2BB-42E4-9329-A11ABEEB7C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273" y="813972"/>
            <a:ext cx="3254633" cy="2440974"/>
          </a:xfrm>
          <a:prstGeom prst="rect">
            <a:avLst/>
          </a:prstGeom>
        </p:spPr>
      </p:pic>
      <p:pic>
        <p:nvPicPr>
          <p:cNvPr id="8" name="Picture 7" descr="A picture containing cup, coffee, table, indoor&#10;&#10;Description automatically generated">
            <a:extLst>
              <a:ext uri="{FF2B5EF4-FFF2-40B4-BE49-F238E27FC236}">
                <a16:creationId xmlns:a16="http://schemas.microsoft.com/office/drawing/2014/main" id="{0359F12B-3B14-4667-854B-D480E3E1ED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433" y="813971"/>
            <a:ext cx="3254632" cy="2440974"/>
          </a:xfrm>
          <a:prstGeom prst="rect">
            <a:avLst/>
          </a:prstGeom>
        </p:spPr>
      </p:pic>
      <p:pic>
        <p:nvPicPr>
          <p:cNvPr id="10" name="Picture 9" descr="A picture containing indoor, table, circuit, sitting&#10;&#10;Description automatically generated">
            <a:extLst>
              <a:ext uri="{FF2B5EF4-FFF2-40B4-BE49-F238E27FC236}">
                <a16:creationId xmlns:a16="http://schemas.microsoft.com/office/drawing/2014/main" id="{7075F707-A9FB-4C71-A45B-27AB20A4A5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433" y="3429001"/>
            <a:ext cx="3254632" cy="244097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B195C-AC03-43F7-A52E-CA5787786A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04" y="2715768"/>
            <a:ext cx="3438144" cy="3209544"/>
          </a:xfrm>
        </p:spPr>
        <p:txBody>
          <a:bodyPr>
            <a:noAutofit/>
          </a:bodyPr>
          <a:lstStyle/>
          <a:p>
            <a:r>
              <a:rPr lang="en-US" sz="2000" dirty="0"/>
              <a:t>Determine whether or not wavelength is important to the mechanism</a:t>
            </a:r>
          </a:p>
          <a:p>
            <a:r>
              <a:rPr lang="en-US" sz="2000" dirty="0"/>
              <a:t>Experimental Setup</a:t>
            </a:r>
          </a:p>
          <a:p>
            <a:pPr lvl="1"/>
            <a:r>
              <a:rPr lang="en-US" sz="2000" dirty="0"/>
              <a:t>Batch reactor with wastewater concentrate</a:t>
            </a:r>
          </a:p>
          <a:p>
            <a:pPr lvl="1"/>
            <a:r>
              <a:rPr lang="en-US" sz="2000" dirty="0"/>
              <a:t>Spiked with FFA </a:t>
            </a:r>
          </a:p>
          <a:p>
            <a:pPr lvl="1"/>
            <a:r>
              <a:rPr lang="en-US" sz="2000" dirty="0"/>
              <a:t>Light Emitting Diodes (LEDs)</a:t>
            </a:r>
          </a:p>
          <a:p>
            <a:pPr lvl="1"/>
            <a:r>
              <a:rPr lang="en-US" sz="2000" dirty="0"/>
              <a:t>Concentrations measured using HPLC</a:t>
            </a:r>
          </a:p>
        </p:txBody>
      </p:sp>
      <p:pic>
        <p:nvPicPr>
          <p:cNvPr id="4" name="Imagen 10" descr="A screenshot of a computer&#10;&#10;Description automatically generated">
            <a:extLst>
              <a:ext uri="{FF2B5EF4-FFF2-40B4-BE49-F238E27FC236}">
                <a16:creationId xmlns:a16="http://schemas.microsoft.com/office/drawing/2014/main" id="{08AF368D-D4DF-4092-A750-B7CA852C172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327" t="16839" r="26596" b="20772"/>
          <a:stretch/>
        </p:blipFill>
        <p:spPr>
          <a:xfrm>
            <a:off x="8237273" y="3429000"/>
            <a:ext cx="3274472" cy="2440973"/>
          </a:xfrm>
          <a:prstGeom prst="rect">
            <a:avLst/>
          </a:prstGeom>
        </p:spPr>
      </p:pic>
      <p:pic>
        <p:nvPicPr>
          <p:cNvPr id="16" name="Picture 8" descr="AZ Space Grant (@azspacegrant) | Twitter">
            <a:extLst>
              <a:ext uri="{FF2B5EF4-FFF2-40B4-BE49-F238E27FC236}">
                <a16:creationId xmlns:a16="http://schemas.microsoft.com/office/drawing/2014/main" id="{AE065151-9AD9-4B63-B001-C25C47A61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959" y="5966143"/>
            <a:ext cx="638270" cy="85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2500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5BFBD-B9A0-41F9-9400-045CF7BAA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852" y="914054"/>
            <a:ext cx="10515600" cy="1325563"/>
          </a:xfrm>
        </p:spPr>
        <p:txBody>
          <a:bodyPr/>
          <a:lstStyle/>
          <a:p>
            <a:r>
              <a:rPr lang="en-US" dirty="0"/>
              <a:t>Results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7F6E0BB-07BC-4D27-AF74-E7E451BC97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51954" y="1372463"/>
            <a:ext cx="7902723" cy="475004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AF771D6-C750-4855-A0C3-F61ABD94F6F2}"/>
              </a:ext>
            </a:extLst>
          </p:cNvPr>
          <p:cNvSpPr txBox="1"/>
          <p:nvPr/>
        </p:nvSpPr>
        <p:spPr>
          <a:xfrm>
            <a:off x="622852" y="2239617"/>
            <a:ext cx="288454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higher wavelengths, lower energy, LEDs do not show degradation of the target </a:t>
            </a:r>
            <a:r>
              <a:rPr lang="en-US" sz="2000" dirty="0" err="1"/>
              <a:t>TrOCs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Wavelengths closer to Ultraviolet show a greater degradation of </a:t>
            </a:r>
            <a:r>
              <a:rPr lang="en-US" sz="2000" dirty="0" err="1"/>
              <a:t>TrOCs</a:t>
            </a:r>
            <a:r>
              <a:rPr lang="en-US" sz="2000" dirty="0"/>
              <a:t> </a:t>
            </a:r>
          </a:p>
        </p:txBody>
      </p:sp>
      <p:pic>
        <p:nvPicPr>
          <p:cNvPr id="17" name="Picture 8" descr="AZ Space Grant (@azspacegrant) | Twitter">
            <a:extLst>
              <a:ext uri="{FF2B5EF4-FFF2-40B4-BE49-F238E27FC236}">
                <a16:creationId xmlns:a16="http://schemas.microsoft.com/office/drawing/2014/main" id="{D5EABB6A-A030-4CB1-81C5-7AD156051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959" y="5966143"/>
            <a:ext cx="638270" cy="85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F399C66-85E6-4901-A746-B5BF3EBA25A2}"/>
              </a:ext>
            </a:extLst>
          </p:cNvPr>
          <p:cNvCxnSpPr/>
          <p:nvPr/>
        </p:nvCxnSpPr>
        <p:spPr>
          <a:xfrm>
            <a:off x="622852" y="1862793"/>
            <a:ext cx="2812314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43F13510-D818-4EDD-A12D-91F47554845B}"/>
              </a:ext>
            </a:extLst>
          </p:cNvPr>
          <p:cNvSpPr/>
          <p:nvPr/>
        </p:nvSpPr>
        <p:spPr>
          <a:xfrm rot="5400000">
            <a:off x="958359" y="243473"/>
            <a:ext cx="45719" cy="58198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281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35AFD0-1418-47F1-9393-FEA5562D9A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8553" y="3533360"/>
            <a:ext cx="6223447" cy="33246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FCB2B91-6FCE-4A49-B00F-DE09C91A5C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653" r="-2" b="16888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sp useBgFill="1">
        <p:nvSpPr>
          <p:cNvPr id="73" name="Freeform: Shape 72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2F5162-5E2C-42A4-B23C-BF5B45528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859536"/>
            <a:ext cx="4832802" cy="1243584"/>
          </a:xfrm>
        </p:spPr>
        <p:txBody>
          <a:bodyPr>
            <a:normAutofit/>
          </a:bodyPr>
          <a:lstStyle/>
          <a:p>
            <a:r>
              <a:rPr lang="en-US" sz="3400"/>
              <a:t>Conclusion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A473C-49F6-409F-A34D-41C6F8435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512611"/>
            <a:ext cx="4832803" cy="3664351"/>
          </a:xfrm>
        </p:spPr>
        <p:txBody>
          <a:bodyPr>
            <a:normAutofit/>
          </a:bodyPr>
          <a:lstStyle/>
          <a:p>
            <a:r>
              <a:rPr lang="en-US" sz="2000" dirty="0"/>
              <a:t>Higher energy wavelengths show a greater degradation of the </a:t>
            </a:r>
            <a:r>
              <a:rPr lang="en-US" sz="2000" dirty="0" err="1"/>
              <a:t>TrOC</a:t>
            </a:r>
            <a:endParaRPr lang="en-US" sz="2000" dirty="0"/>
          </a:p>
          <a:p>
            <a:pPr lvl="1"/>
            <a:r>
              <a:rPr lang="en-US" sz="2000" dirty="0"/>
              <a:t>Does not prove that the mechanism understudy is the only path way of degradation</a:t>
            </a:r>
          </a:p>
          <a:p>
            <a:r>
              <a:rPr lang="en-US" sz="2000" dirty="0"/>
              <a:t>Further experiments still need to be done</a:t>
            </a:r>
          </a:p>
          <a:p>
            <a:pPr lvl="1"/>
            <a:r>
              <a:rPr lang="en-US" sz="2000" dirty="0"/>
              <a:t>More specific wavelengths need to be tested</a:t>
            </a:r>
          </a:p>
          <a:p>
            <a:pPr lvl="1"/>
            <a:r>
              <a:rPr lang="en-US" sz="2000" dirty="0"/>
              <a:t>Light intensities of LEDs </a:t>
            </a:r>
          </a:p>
          <a:p>
            <a:r>
              <a:rPr lang="en-US" sz="2000" dirty="0"/>
              <a:t>Test other </a:t>
            </a:r>
            <a:r>
              <a:rPr lang="en-US" sz="2000" dirty="0" err="1"/>
              <a:t>TrOCs</a:t>
            </a:r>
            <a:r>
              <a:rPr lang="en-US" sz="2000" dirty="0"/>
              <a:t> with the same conditions as FFA </a:t>
            </a:r>
          </a:p>
        </p:txBody>
      </p:sp>
      <p:pic>
        <p:nvPicPr>
          <p:cNvPr id="13" name="Picture 8" descr="AZ Space Grant (@azspacegrant) | Twitter">
            <a:extLst>
              <a:ext uri="{FF2B5EF4-FFF2-40B4-BE49-F238E27FC236}">
                <a16:creationId xmlns:a16="http://schemas.microsoft.com/office/drawing/2014/main" id="{278F02CB-ED14-4C63-ACAC-29A7751B4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959" y="5966143"/>
            <a:ext cx="638270" cy="85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922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EC3584-CB9A-4148-B81C-BED7AAEFB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en-US" sz="3400"/>
              <a:t>Acknowledgements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F7EFB1-C754-46E8-AE0D-0C59A6417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4149" y="932688"/>
            <a:ext cx="5916603" cy="4992624"/>
          </a:xfrm>
        </p:spPr>
        <p:txBody>
          <a:bodyPr anchor="ctr">
            <a:normAutofit/>
          </a:bodyPr>
          <a:lstStyle/>
          <a:p>
            <a:r>
              <a:rPr lang="en-US" sz="2400" dirty="0"/>
              <a:t>I would like to give thanks to the entire research group! Without them my experience would have not been as great as it was!</a:t>
            </a:r>
          </a:p>
          <a:p>
            <a:r>
              <a:rPr lang="en-US" sz="2400" dirty="0"/>
              <a:t>I would like to thank the NASA Space grant for giving me this opportunity!</a:t>
            </a:r>
          </a:p>
          <a:p>
            <a:r>
              <a:rPr lang="en-US" sz="2400" dirty="0"/>
              <a:t>I would like to thank Michelle Coe for organizing such a great program!</a:t>
            </a:r>
          </a:p>
          <a:p>
            <a:r>
              <a:rPr lang="en-US" sz="2400" dirty="0"/>
              <a:t>Lastly I would like to thank Dr. </a:t>
            </a:r>
            <a:r>
              <a:rPr lang="en-US" sz="2400" dirty="0" err="1"/>
              <a:t>Saez</a:t>
            </a:r>
            <a:r>
              <a:rPr lang="en-US" sz="2400" dirty="0"/>
              <a:t>! </a:t>
            </a:r>
          </a:p>
        </p:txBody>
      </p:sp>
      <p:pic>
        <p:nvPicPr>
          <p:cNvPr id="9" name="Picture 8" descr="AZ Space Grant (@azspacegrant) | Twitter">
            <a:extLst>
              <a:ext uri="{FF2B5EF4-FFF2-40B4-BE49-F238E27FC236}">
                <a16:creationId xmlns:a16="http://schemas.microsoft.com/office/drawing/2014/main" id="{BA81A361-722D-4611-92F0-983508111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959" y="5966143"/>
            <a:ext cx="638270" cy="85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3802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317</Words>
  <Application>Microsoft Office PowerPoint</Application>
  <PresentationFormat>Widescreen</PresentationFormat>
  <Paragraphs>62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Degradation of Trace Organic Compounds via Advanced Oxidation Processes</vt:lpstr>
      <vt:lpstr>The Santa Cruz River</vt:lpstr>
      <vt:lpstr>However…Trace Organic Compounds</vt:lpstr>
      <vt:lpstr>Methods of Neutralization</vt:lpstr>
      <vt:lpstr>Mechanism Under Study</vt:lpstr>
      <vt:lpstr>Area of Focus</vt:lpstr>
      <vt:lpstr>Results</vt:lpstr>
      <vt:lpstr>Conclusion</vt:lpstr>
      <vt:lpstr>Acknowledgements</vt:lpstr>
      <vt:lpstr>THANK YOU!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Degradation of Trace Organic Compounds via Advanced Oxidation Processes</dc:title>
  <dc:creator>Weiler, Carlos - (cweiler1)</dc:creator>
  <cp:lastModifiedBy>Weiler, Carlos - (cweiler1)</cp:lastModifiedBy>
  <cp:revision>7</cp:revision>
  <dcterms:created xsi:type="dcterms:W3CDTF">2020-04-02T21:06:11Z</dcterms:created>
  <dcterms:modified xsi:type="dcterms:W3CDTF">2020-04-11T01:33:06Z</dcterms:modified>
</cp:coreProperties>
</file>